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4" r:id="rId7"/>
    <p:sldId id="260" r:id="rId8"/>
    <p:sldId id="261" r:id="rId9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743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094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33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784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76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71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19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07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24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36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11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7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w.ac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tl.kwu.ac.k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4800" y="199570"/>
            <a:ext cx="11887200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35429" y="199570"/>
            <a:ext cx="11625941" cy="685800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dirty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8000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ko-KR" altLang="en-US" sz="8000" b="1" dirty="0">
                <a:solidFill>
                  <a:srgbClr val="C00000"/>
                </a:solidFill>
                <a:latin typeface="+mn-ea"/>
              </a:rPr>
              <a:t>온라인 강의 수강 안내</a:t>
            </a:r>
            <a:endParaRPr lang="en-US" altLang="ko-KR" sz="8000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en-US" altLang="ko-KR" sz="8000" b="1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sz="8000" b="1" dirty="0">
                <a:solidFill>
                  <a:srgbClr val="C00000"/>
                </a:solidFill>
                <a:latin typeface="+mn-ea"/>
              </a:rPr>
              <a:t>학생용</a:t>
            </a:r>
            <a:r>
              <a:rPr lang="en-US" altLang="ko-KR" sz="8000" b="1" dirty="0">
                <a:solidFill>
                  <a:srgbClr val="C00000"/>
                </a:solidFill>
                <a:latin typeface="+mn-ea"/>
              </a:rPr>
              <a:t>)</a:t>
            </a:r>
            <a:endParaRPr lang="ko-KR" altLang="en-US" sz="80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46400" y="1756228"/>
            <a:ext cx="6865257" cy="11756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2021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학년도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학기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/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1899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78818"/>
          <a:stretch/>
        </p:blipFill>
        <p:spPr>
          <a:xfrm>
            <a:off x="318765" y="2130893"/>
            <a:ext cx="11225918" cy="2358575"/>
          </a:xfrm>
          <a:prstGeom prst="rect">
            <a:avLst/>
          </a:prstGeom>
        </p:spPr>
      </p:pic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151913" y="497923"/>
            <a:ext cx="11857011" cy="281225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altLang="ko-KR" sz="2000" b="1" dirty="0"/>
              <a:t>(PC)</a:t>
            </a:r>
            <a:r>
              <a:rPr lang="ko-KR" altLang="en-US" sz="2000" b="1" dirty="0" err="1"/>
              <a:t>포털검색</a:t>
            </a:r>
            <a:r>
              <a:rPr lang="ko-KR" altLang="en-US" sz="2000" b="1" dirty="0"/>
              <a:t> </a:t>
            </a:r>
            <a:r>
              <a:rPr lang="en-US" altLang="ko-KR" sz="2000" b="1" dirty="0">
                <a:solidFill>
                  <a:srgbClr val="7030A0"/>
                </a:solidFill>
              </a:rPr>
              <a:t>’</a:t>
            </a:r>
            <a:r>
              <a:rPr lang="ko-KR" altLang="en-US" sz="2000" b="1" dirty="0">
                <a:solidFill>
                  <a:srgbClr val="7030A0"/>
                </a:solidFill>
              </a:rPr>
              <a:t>광주여자대학교</a:t>
            </a:r>
            <a:r>
              <a:rPr lang="en-US" altLang="ko-KR" sz="2000" b="1" dirty="0">
                <a:solidFill>
                  <a:srgbClr val="7030A0"/>
                </a:solidFill>
              </a:rPr>
              <a:t>’ </a:t>
            </a:r>
            <a:r>
              <a:rPr lang="ko-KR" altLang="en-US" sz="2000" b="1" dirty="0"/>
              <a:t>또는 </a:t>
            </a:r>
            <a:r>
              <a:rPr lang="en-US" altLang="ko-KR" sz="2000" b="1" dirty="0"/>
              <a:t>URL</a:t>
            </a:r>
            <a:r>
              <a:rPr lang="ko-KR" altLang="en-US" sz="2000" b="1" dirty="0"/>
              <a:t>에 </a:t>
            </a:r>
            <a:r>
              <a:rPr lang="en-US" altLang="ko-KR" sz="2000" b="1" dirty="0">
                <a:hlinkClick r:id="rId3"/>
              </a:rPr>
              <a:t>www.kuw.ac.kr</a:t>
            </a:r>
            <a:r>
              <a:rPr lang="ko-KR" altLang="en-US" sz="2000" b="1" dirty="0"/>
              <a:t>를 기입하여 홈페이지 접속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(</a:t>
            </a:r>
            <a:r>
              <a:rPr lang="ko-KR" altLang="en-US" sz="2000" b="1" dirty="0"/>
              <a:t>모바일</a:t>
            </a:r>
            <a:r>
              <a:rPr lang="en-US" altLang="ko-KR" sz="2000" b="1" dirty="0"/>
              <a:t>) </a:t>
            </a:r>
            <a:r>
              <a:rPr lang="ko-KR" altLang="en-US" sz="2000" b="1" dirty="0" err="1"/>
              <a:t>포털검색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‘ </a:t>
            </a:r>
            <a:r>
              <a:rPr lang="ko-KR" altLang="en-US" sz="2000" b="1" dirty="0"/>
              <a:t>광주여자대학교 교수학습지원센터</a:t>
            </a:r>
            <a:r>
              <a:rPr lang="en-US" altLang="ko-KR" sz="2000" b="1" dirty="0"/>
              <a:t>‘ </a:t>
            </a:r>
            <a:r>
              <a:rPr lang="ko-KR" altLang="en-US" sz="2000" b="1" dirty="0"/>
              <a:t>또는 </a:t>
            </a:r>
            <a:r>
              <a:rPr lang="en-US" altLang="ko-KR" sz="2000" b="1"/>
              <a:t>URL </a:t>
            </a:r>
            <a:r>
              <a:rPr lang="en-US" altLang="ko-KR" sz="2000" b="1">
                <a:hlinkClick r:id="rId4"/>
              </a:rPr>
              <a:t>ctl.kwu.ac.kr</a:t>
            </a:r>
            <a:r>
              <a:rPr lang="ko-KR" altLang="en-US" sz="2000" b="1" dirty="0"/>
              <a:t>를 기입하여 접속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endParaRPr lang="en-US" altLang="ko-KR" sz="2000" b="1" dirty="0"/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</a:pPr>
            <a:r>
              <a:rPr lang="en-US" altLang="ko-KR" sz="2000" b="1" dirty="0"/>
              <a:t>(PC)</a:t>
            </a:r>
            <a:r>
              <a:rPr lang="ko-KR" altLang="en-US" sz="2000" b="1" dirty="0"/>
              <a:t>광주여자대학교 홈페이지 상단의 </a:t>
            </a:r>
            <a:r>
              <a:rPr lang="en-US" altLang="ko-KR" sz="2000" b="1" dirty="0">
                <a:solidFill>
                  <a:srgbClr val="7030A0"/>
                </a:solidFill>
              </a:rPr>
              <a:t>‘e-Class’ </a:t>
            </a:r>
            <a:r>
              <a:rPr lang="ko-KR" altLang="en-US" sz="2000" b="1" dirty="0"/>
              <a:t>클릭</a:t>
            </a:r>
            <a:endParaRPr lang="en-US" altLang="ko-KR" sz="2000" b="1" dirty="0"/>
          </a:p>
        </p:txBody>
      </p:sp>
      <p:sp>
        <p:nvSpPr>
          <p:cNvPr id="10" name="직사각형 9"/>
          <p:cNvSpPr/>
          <p:nvPr/>
        </p:nvSpPr>
        <p:spPr>
          <a:xfrm>
            <a:off x="7764966" y="3281844"/>
            <a:ext cx="535459" cy="2883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>
            <a:off x="5090532" y="2197349"/>
            <a:ext cx="8411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5511128" y="2197349"/>
            <a:ext cx="0" cy="311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5511128" y="2508572"/>
            <a:ext cx="2507954" cy="6746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0914400" y="300770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6543885" y="1690377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FF0000"/>
                </a:solidFill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951651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64168"/>
          <a:stretch/>
        </p:blipFill>
        <p:spPr>
          <a:xfrm>
            <a:off x="256309" y="919825"/>
            <a:ext cx="8243456" cy="2466146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/>
              <a:t>로그인</a:t>
            </a:r>
            <a:r>
              <a:rPr lang="en-US" altLang="ko-KR" sz="2000" b="1" dirty="0"/>
              <a:t>(PC</a:t>
            </a:r>
            <a:r>
              <a:rPr lang="ko-KR" altLang="en-US" sz="2000" b="1" dirty="0"/>
              <a:t>버전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432954" y="3576959"/>
            <a:ext cx="10602192" cy="588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/>
              <a:t>로그인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스마트폰 버전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1. e-Class </a:t>
            </a:r>
            <a:r>
              <a:rPr lang="ko-KR" altLang="en-US" sz="2400" b="1" dirty="0">
                <a:latin typeface="+mj-ea"/>
                <a:ea typeface="+mj-ea"/>
              </a:rPr>
              <a:t>접속 및 활용법 안내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8" b="9082"/>
          <a:stretch/>
        </p:blipFill>
        <p:spPr>
          <a:xfrm>
            <a:off x="642954" y="3969327"/>
            <a:ext cx="3128946" cy="2784765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75062" y="2707441"/>
            <a:ext cx="1554338" cy="2643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757196" y="3576959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72244" y="2063687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72501" y="1275260"/>
            <a:ext cx="3503919" cy="32251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en-US" altLang="ko-KR" b="1" dirty="0">
                <a:solidFill>
                  <a:schemeClr val="tx1"/>
                </a:solidFill>
              </a:rPr>
              <a:t>ctl.kwu.ac.kr </a:t>
            </a:r>
            <a:r>
              <a:rPr lang="ko-KR" altLang="en-US" b="1" dirty="0">
                <a:solidFill>
                  <a:schemeClr val="tx1"/>
                </a:solidFill>
              </a:rPr>
              <a:t>접속 및 로그인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로그인 항목 아이디 및 비밀번호 입력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* </a:t>
            </a:r>
            <a:r>
              <a:rPr lang="ko-KR" altLang="en-US" sz="1400" b="1" dirty="0">
                <a:solidFill>
                  <a:schemeClr val="tx1"/>
                </a:solidFill>
              </a:rPr>
              <a:t>신입생 및 편입생의 경우 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아이디</a:t>
            </a:r>
            <a:r>
              <a:rPr lang="en-US" altLang="ko-KR" sz="1400" b="1" dirty="0">
                <a:solidFill>
                  <a:schemeClr val="tx1"/>
                </a:solidFill>
              </a:rPr>
              <a:t>: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>
                <a:solidFill>
                  <a:schemeClr val="tx1"/>
                </a:solidFill>
              </a:rPr>
              <a:t>학번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비밀번호</a:t>
            </a:r>
            <a:r>
              <a:rPr lang="en-US" altLang="ko-KR" sz="1400" b="1" dirty="0">
                <a:solidFill>
                  <a:schemeClr val="tx1"/>
                </a:solidFill>
              </a:rPr>
              <a:t>: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>
                <a:solidFill>
                  <a:schemeClr val="tx1"/>
                </a:solidFill>
              </a:rPr>
              <a:t>주민등록 뒤 </a:t>
            </a:r>
            <a:r>
              <a:rPr lang="en-US" altLang="ko-KR" sz="1400" dirty="0">
                <a:solidFill>
                  <a:schemeClr val="tx1"/>
                </a:solidFill>
              </a:rPr>
              <a:t>7</a:t>
            </a:r>
            <a:r>
              <a:rPr lang="ko-KR" altLang="en-US" sz="1400" dirty="0">
                <a:solidFill>
                  <a:schemeClr val="tx1"/>
                </a:solidFill>
              </a:rPr>
              <a:t>자리로 설정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개인정보 보안을 위하여 비밀번호를 바꿀 것을 권장합니다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133693" y="4193066"/>
            <a:ext cx="638207" cy="3275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6" b="11720"/>
          <a:stretch/>
        </p:blipFill>
        <p:spPr>
          <a:xfrm>
            <a:off x="5082887" y="3480954"/>
            <a:ext cx="2221812" cy="3273138"/>
          </a:xfrm>
          <a:prstGeom prst="rect">
            <a:avLst/>
          </a:prstGeom>
        </p:spPr>
      </p:pic>
      <p:sp>
        <p:nvSpPr>
          <p:cNvPr id="15" name="오른쪽 화살표 14"/>
          <p:cNvSpPr/>
          <p:nvPr/>
        </p:nvSpPr>
        <p:spPr>
          <a:xfrm>
            <a:off x="4239059" y="4820948"/>
            <a:ext cx="623454" cy="810491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265592" y="4073236"/>
            <a:ext cx="1862571" cy="14755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64377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ko-KR" altLang="en-US" sz="2000" b="1" dirty="0"/>
              <a:t>강의 학습하기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1. e-Class </a:t>
            </a:r>
            <a:r>
              <a:rPr lang="ko-KR" altLang="en-US" sz="2400" b="1" dirty="0">
                <a:latin typeface="+mj-ea"/>
                <a:ea typeface="+mj-ea"/>
              </a:rPr>
              <a:t>접속 및 활용법 안내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536130" y="1160597"/>
            <a:ext cx="3503919" cy="1736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② 강의 학습하기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로그인 후 </a:t>
            </a:r>
            <a:r>
              <a:rPr lang="en-US" altLang="ko-KR" sz="1400" dirty="0">
                <a:solidFill>
                  <a:schemeClr val="tx1"/>
                </a:solidFill>
              </a:rPr>
              <a:t>“ </a:t>
            </a:r>
            <a:r>
              <a:rPr lang="ko-KR" altLang="en-US" sz="1400" dirty="0">
                <a:solidFill>
                  <a:schemeClr val="tx1"/>
                </a:solidFill>
              </a:rPr>
              <a:t>강의실 선택</a:t>
            </a:r>
            <a:r>
              <a:rPr lang="en-US" altLang="ko-KR" sz="1400" dirty="0">
                <a:solidFill>
                  <a:schemeClr val="tx1"/>
                </a:solidFill>
              </a:rPr>
              <a:t>＂</a:t>
            </a:r>
            <a:r>
              <a:rPr lang="ko-KR" altLang="en-US" sz="1400" dirty="0">
                <a:solidFill>
                  <a:schemeClr val="tx1"/>
                </a:solidFill>
              </a:rPr>
              <a:t>를 클릭합니다</a:t>
            </a:r>
            <a:r>
              <a:rPr lang="en-US" altLang="ko-KR" sz="1400" dirty="0">
                <a:solidFill>
                  <a:schemeClr val="tx1"/>
                </a:solidFill>
              </a:rPr>
              <a:t>. </a:t>
            </a:r>
            <a:r>
              <a:rPr lang="ko-KR" altLang="en-US" sz="1400" dirty="0">
                <a:solidFill>
                  <a:schemeClr val="tx1"/>
                </a:solidFill>
              </a:rPr>
              <a:t>수강 신청한 과목이 대시보드에 나타납니다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/>
          <a:srcRect l="18727" t="8731" r="19285"/>
          <a:stretch/>
        </p:blipFill>
        <p:spPr>
          <a:xfrm>
            <a:off x="329044" y="1124057"/>
            <a:ext cx="8077201" cy="5401433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845978" y="2131200"/>
            <a:ext cx="924791" cy="1350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536131" y="3465649"/>
            <a:ext cx="3503919" cy="1381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</a:rPr>
              <a:t>③ 학습자 매뉴얼 다운로드</a:t>
            </a:r>
            <a:endParaRPr lang="en-US" altLang="ko-KR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교수학습지원센터 홈페이지의 학습자매뉴얼을 클릭하여 안내 자료를 다운 받을 수 있습니다</a:t>
            </a:r>
            <a:r>
              <a:rPr lang="en-US" altLang="ko-KR" sz="1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351319" y="6016336"/>
            <a:ext cx="1354282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8169564" y="2463800"/>
            <a:ext cx="541481" cy="0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6705601" y="6162251"/>
            <a:ext cx="1562099" cy="2553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V="1">
            <a:off x="8267700" y="3722836"/>
            <a:ext cx="0" cy="246495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8267699" y="3750309"/>
            <a:ext cx="268431" cy="1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sp>
        <p:nvSpPr>
          <p:cNvPr id="40" name="직사각형 39"/>
          <p:cNvSpPr/>
          <p:nvPr/>
        </p:nvSpPr>
        <p:spPr>
          <a:xfrm>
            <a:off x="5351318" y="2353196"/>
            <a:ext cx="2793999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74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2. </a:t>
            </a:r>
            <a:r>
              <a:rPr lang="ko-KR" altLang="en-US" sz="2400" b="1" dirty="0">
                <a:latin typeface="+mj-ea"/>
                <a:ea typeface="+mj-ea"/>
              </a:rPr>
              <a:t>과목 홈 주요 메뉴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47" y="1476826"/>
            <a:ext cx="2350181" cy="5185229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18847" y="754743"/>
            <a:ext cx="11610296" cy="722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대시보드에 표시된 과목을 클릭하면 과목 홈으로 연결됩니다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171756"/>
              </p:ext>
            </p:extLst>
          </p:nvPr>
        </p:nvGraphicFramePr>
        <p:xfrm>
          <a:off x="2743198" y="1476822"/>
          <a:ext cx="9260116" cy="4976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046">
                  <a:extLst>
                    <a:ext uri="{9D8B030D-6E8A-4147-A177-3AD203B41FA5}">
                      <a16:colId xmlns:a16="http://schemas.microsoft.com/office/drawing/2014/main" val="2575009076"/>
                    </a:ext>
                  </a:extLst>
                </a:gridCol>
                <a:gridCol w="7766070">
                  <a:extLst>
                    <a:ext uri="{9D8B030D-6E8A-4147-A177-3AD203B41FA5}">
                      <a16:colId xmlns:a16="http://schemas.microsoft.com/office/drawing/2014/main" val="766173967"/>
                    </a:ext>
                  </a:extLst>
                </a:gridCol>
              </a:tblGrid>
              <a:tr h="4390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메뉴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특징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8102707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학습목차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dirty="0" err="1"/>
                        <a:t>주차별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강의영상</a:t>
                      </a:r>
                      <a:r>
                        <a:rPr lang="ko-KR" altLang="en-US" dirty="0"/>
                        <a:t> 및 게시물을 </a:t>
                      </a:r>
                      <a:r>
                        <a:rPr lang="ko-KR" altLang="en-US" dirty="0" err="1"/>
                        <a:t>학습기간내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학기간후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학습기간</a:t>
                      </a:r>
                      <a:r>
                        <a:rPr lang="ko-KR" altLang="en-US" dirty="0"/>
                        <a:t> 온라인 </a:t>
                      </a:r>
                      <a:r>
                        <a:rPr lang="ko-KR" altLang="en-US" dirty="0" err="1"/>
                        <a:t>학습현황에</a:t>
                      </a:r>
                      <a:r>
                        <a:rPr lang="ko-KR" altLang="en-US" dirty="0"/>
                        <a:t> 상황이 표시됩니다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</a:t>
                      </a:r>
                      <a:endParaRPr lang="en-US" altLang="ko-K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634026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공지사항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질의응답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자료실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상담 게시판을 확인 할 수 있습니다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541321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학습활동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출석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과제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토론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시험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설문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팀활동를</a:t>
                      </a:r>
                      <a:r>
                        <a:rPr lang="ko-KR" altLang="en-US" dirty="0"/>
                        <a:t>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703060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학습현황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과제현황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토론현황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시험현황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팀활동</a:t>
                      </a:r>
                      <a:r>
                        <a:rPr lang="ko-KR" altLang="en-US" dirty="0"/>
                        <a:t> 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기타 활동 현황에 관한 사항을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197142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과목정보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강의계획서를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6649172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성적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괴제</a:t>
                      </a:r>
                      <a:r>
                        <a:rPr lang="ko-KR" altLang="en-US" dirty="0"/>
                        <a:t> 제출 여부를 확인하거나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항목별 채점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/>
                        <a:t>성적을 부여할 수 있고 </a:t>
                      </a:r>
                      <a:r>
                        <a:rPr lang="en-US" altLang="ko-KR" dirty="0"/>
                        <a:t>‘</a:t>
                      </a:r>
                      <a:r>
                        <a:rPr lang="ko-KR" altLang="en-US" dirty="0"/>
                        <a:t>과제 및 평가</a:t>
                      </a:r>
                      <a:r>
                        <a:rPr lang="en-US" altLang="ko-KR" dirty="0"/>
                        <a:t>＇</a:t>
                      </a:r>
                      <a:r>
                        <a:rPr lang="ko-KR" altLang="en-US" dirty="0"/>
                        <a:t>에서 설정한 과제 그룹 별 평가 비중 등을 확인 할 수 있습니다</a:t>
                      </a:r>
                      <a:r>
                        <a:rPr lang="en-US" altLang="ko-KR" dirty="0"/>
                        <a:t>. 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599388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포트폴리오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교수자의 교육철학 및 이력에 관련된 사항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282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345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3. </a:t>
            </a:r>
            <a:r>
              <a:rPr lang="ko-KR" altLang="en-US" sz="2400" b="1" dirty="0">
                <a:latin typeface="+mj-ea"/>
                <a:ea typeface="+mj-ea"/>
              </a:rPr>
              <a:t>강의 영상 시청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sp>
        <p:nvSpPr>
          <p:cNvPr id="13" name="직사각형 12"/>
          <p:cNvSpPr/>
          <p:nvPr/>
        </p:nvSpPr>
        <p:spPr>
          <a:xfrm>
            <a:off x="9144649" y="159797"/>
            <a:ext cx="4651189" cy="6265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ko-KR" altLang="en-US" b="1" dirty="0">
                <a:solidFill>
                  <a:schemeClr val="tx1"/>
                </a:solidFill>
              </a:rPr>
              <a:t>강의 영상 재생하기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학습하기 클릭하여 시청합니다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endParaRPr lang="ko-KR" altLang="en-US" sz="600" b="1" dirty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80" y="747744"/>
            <a:ext cx="8906819" cy="567777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552825" y="5445210"/>
            <a:ext cx="500414" cy="2883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4078054" y="4927600"/>
            <a:ext cx="988541" cy="1074379"/>
            <a:chOff x="8328454" y="1006903"/>
            <a:chExt cx="988541" cy="1438224"/>
          </a:xfrm>
        </p:grpSpPr>
        <p:sp>
          <p:nvSpPr>
            <p:cNvPr id="4" name="직사각형 3"/>
            <p:cNvSpPr/>
            <p:nvPr/>
          </p:nvSpPr>
          <p:spPr>
            <a:xfrm>
              <a:off x="8328454" y="1688757"/>
              <a:ext cx="988541" cy="4113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432649" y="1006903"/>
              <a:ext cx="755335" cy="14382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fontAlgn="base">
                <a:lnSpc>
                  <a:spcPct val="160000"/>
                </a:lnSpc>
              </a:pPr>
              <a:r>
                <a:rPr lang="ko-KR" altLang="en-US" sz="4400" b="1" kern="0" dirty="0">
                  <a:solidFill>
                    <a:srgbClr val="FF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☜</a:t>
              </a:r>
              <a:endParaRPr lang="ko-KR" altLang="en-US" sz="1600" b="1" kern="0" spc="0" dirty="0">
                <a:solidFill>
                  <a:srgbClr val="FF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5402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3. </a:t>
            </a:r>
            <a:r>
              <a:rPr lang="ko-KR" altLang="en-US" sz="2400" b="1" dirty="0">
                <a:latin typeface="+mj-ea"/>
                <a:ea typeface="+mj-ea"/>
              </a:rPr>
              <a:t>강의 영상 시청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18493"/>
          <a:stretch/>
        </p:blipFill>
        <p:spPr>
          <a:xfrm>
            <a:off x="270139" y="592281"/>
            <a:ext cx="6754775" cy="605526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366640" y="592283"/>
            <a:ext cx="4651189" cy="6265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ko-KR" altLang="en-US" b="1" dirty="0">
                <a:solidFill>
                  <a:schemeClr val="tx1"/>
                </a:solidFill>
              </a:rPr>
              <a:t>강의 영상 재생하기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강의 영상 중앙의 재생 버튼을 클릭하여 영상을 시청합니다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FF0000"/>
                </a:solidFill>
              </a:rPr>
              <a:t>주의</a:t>
            </a:r>
            <a:r>
              <a:rPr lang="en-US" altLang="ko-KR" sz="1400" b="1" dirty="0">
                <a:solidFill>
                  <a:srgbClr val="FF0000"/>
                </a:solidFill>
              </a:rPr>
              <a:t>: </a:t>
            </a:r>
            <a:r>
              <a:rPr lang="ko-KR" altLang="en-US" sz="1400" b="1" dirty="0">
                <a:solidFill>
                  <a:srgbClr val="FF0000"/>
                </a:solidFill>
              </a:rPr>
              <a:t>학습 도중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>
                <a:solidFill>
                  <a:srgbClr val="FF0000"/>
                </a:solidFill>
              </a:rPr>
              <a:t>홈버튼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>
                <a:solidFill>
                  <a:srgbClr val="FF0000"/>
                </a:solidFill>
              </a:rPr>
              <a:t>홀드버튼을</a:t>
            </a:r>
            <a:r>
              <a:rPr lang="ko-KR" altLang="en-US" sz="1400" b="1" dirty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>
                <a:solidFill>
                  <a:srgbClr val="FF0000"/>
                </a:solidFill>
              </a:rPr>
              <a:t>누르게되면</a:t>
            </a:r>
            <a:r>
              <a:rPr lang="ko-KR" altLang="en-US" sz="1400" b="1" dirty="0">
                <a:solidFill>
                  <a:srgbClr val="FF0000"/>
                </a:solidFill>
              </a:rPr>
              <a:t> 정상적으로 출석이 인정되지 않을 수 있습니다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FF0000"/>
                </a:solidFill>
              </a:rPr>
              <a:t>반드시 </a:t>
            </a:r>
            <a:r>
              <a:rPr lang="en-US" altLang="ko-KR" sz="1400" b="1" dirty="0">
                <a:solidFill>
                  <a:srgbClr val="FF0000"/>
                </a:solidFill>
              </a:rPr>
              <a:t>‘</a:t>
            </a:r>
            <a:r>
              <a:rPr lang="ko-KR" altLang="en-US" sz="1400" b="1" dirty="0" err="1">
                <a:solidFill>
                  <a:srgbClr val="FF0000"/>
                </a:solidFill>
              </a:rPr>
              <a:t>학습종료</a:t>
            </a:r>
            <a:r>
              <a:rPr lang="en-US" altLang="ko-KR" sz="1400" b="1" dirty="0">
                <a:solidFill>
                  <a:srgbClr val="FF0000"/>
                </a:solidFill>
              </a:rPr>
              <a:t>＇</a:t>
            </a:r>
            <a:r>
              <a:rPr lang="ko-KR" altLang="en-US" sz="1400" b="1" dirty="0">
                <a:solidFill>
                  <a:srgbClr val="FF0000"/>
                </a:solidFill>
              </a:rPr>
              <a:t>버튼을 눌러 학습을 정상적으로 마치기 바랍니다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ko-KR" altLang="en-US" sz="6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② 출결 상태 확인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강의 종료 후 반드시 </a:t>
            </a:r>
            <a:r>
              <a:rPr lang="ko-KR" altLang="en-US" sz="1400" dirty="0" err="1">
                <a:solidFill>
                  <a:schemeClr val="tx1"/>
                </a:solidFill>
              </a:rPr>
              <a:t>출결사항</a:t>
            </a:r>
            <a:r>
              <a:rPr lang="ko-KR" altLang="en-US" sz="1400" dirty="0">
                <a:solidFill>
                  <a:schemeClr val="tx1"/>
                </a:solidFill>
              </a:rPr>
              <a:t> 확인 하시길 바랍니다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O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학습 완료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>
                <a:solidFill>
                  <a:schemeClr val="tx1"/>
                </a:solidFill>
              </a:rPr>
              <a:t>학습기간</a:t>
            </a:r>
            <a:r>
              <a:rPr lang="ko-KR" altLang="en-US" sz="1400" dirty="0">
                <a:solidFill>
                  <a:schemeClr val="tx1"/>
                </a:solidFill>
              </a:rPr>
              <a:t> 내에 강의 콘텐츠의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기준시간 이상 학습한 경우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Δ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반출석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>
                <a:solidFill>
                  <a:schemeClr val="tx1"/>
                </a:solidFill>
              </a:rPr>
              <a:t>학습기간</a:t>
            </a:r>
            <a:r>
              <a:rPr lang="ko-KR" altLang="en-US" sz="1400" dirty="0">
                <a:solidFill>
                  <a:schemeClr val="tx1"/>
                </a:solidFill>
              </a:rPr>
              <a:t> 이외의 기간에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</a:rPr>
              <a:t>기준시간을</a:t>
            </a:r>
            <a:r>
              <a:rPr lang="ko-KR" altLang="en-US" sz="1400" dirty="0">
                <a:solidFill>
                  <a:schemeClr val="tx1"/>
                </a:solidFill>
              </a:rPr>
              <a:t> 학습한 것은 </a:t>
            </a:r>
            <a:r>
              <a:rPr lang="en-US" altLang="ko-KR" sz="1400" dirty="0">
                <a:solidFill>
                  <a:schemeClr val="tx1"/>
                </a:solidFill>
              </a:rPr>
              <a:t>½</a:t>
            </a:r>
            <a:r>
              <a:rPr lang="ko-KR" altLang="en-US" sz="1400" dirty="0">
                <a:solidFill>
                  <a:schemeClr val="tx1"/>
                </a:solidFill>
              </a:rPr>
              <a:t>출석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반출석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  <a:r>
              <a:rPr lang="ko-KR" altLang="en-US" sz="1400" dirty="0">
                <a:solidFill>
                  <a:schemeClr val="tx1"/>
                </a:solidFill>
              </a:rPr>
              <a:t>으로 인정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X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학습중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 err="1">
                <a:solidFill>
                  <a:schemeClr val="tx1"/>
                </a:solidFill>
              </a:rPr>
              <a:t>학습안함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학습해야 할 강의 콘텐츠의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기준만큼 학습을 완료하지 못한 경우로 결석 처리</a:t>
            </a:r>
            <a:endParaRPr lang="en-US" altLang="ko-KR" sz="1400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6908800" y="1611085"/>
            <a:ext cx="457840" cy="2757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7366639" y="1886857"/>
            <a:ext cx="4651190" cy="129177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/>
          <p:cNvCxnSpPr/>
          <p:nvPr/>
        </p:nvCxnSpPr>
        <p:spPr>
          <a:xfrm>
            <a:off x="2873829" y="1611085"/>
            <a:ext cx="403497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028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5143" y="234498"/>
            <a:ext cx="11771086" cy="578304"/>
          </a:xfrm>
        </p:spPr>
        <p:txBody>
          <a:bodyPr>
            <a:normAutofit/>
          </a:bodyPr>
          <a:lstStyle/>
          <a:p>
            <a:r>
              <a:rPr lang="ko-KR" altLang="en-US" sz="2400" b="1" dirty="0"/>
              <a:t>온라인 강의 출결 관련 안내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46743" y="1187903"/>
            <a:ext cx="11800115" cy="54451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ko-KR" altLang="en-US" sz="2400" dirty="0"/>
              <a:t>모든 온라인수업은 </a:t>
            </a:r>
            <a:r>
              <a:rPr lang="ko-KR" altLang="en-US" sz="2400" b="1" dirty="0">
                <a:solidFill>
                  <a:srgbClr val="6600FF"/>
                </a:solidFill>
              </a:rPr>
              <a:t>강의 영상을 모두 시청하였을 경우 출석으로 </a:t>
            </a:r>
            <a:r>
              <a:rPr lang="ko-KR" altLang="en-US" sz="2400" dirty="0"/>
              <a:t>인정됩니다</a:t>
            </a:r>
            <a:r>
              <a:rPr lang="en-US" altLang="ko-KR" sz="2400" dirty="0"/>
              <a:t>.</a:t>
            </a:r>
          </a:p>
          <a:p>
            <a:pPr marL="0" indent="0">
              <a:buNone/>
            </a:pPr>
            <a:endParaRPr lang="en-US" altLang="ko-KR" sz="105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ko-KR" sz="2400" dirty="0"/>
              <a:t>1~2</a:t>
            </a:r>
            <a:r>
              <a:rPr lang="ko-KR" altLang="en-US" sz="2400" dirty="0"/>
              <a:t>주차에 진행되는 온라인 수업은 </a:t>
            </a:r>
            <a:r>
              <a:rPr lang="ko-KR" altLang="en-US" sz="2400" dirty="0" err="1"/>
              <a:t>해당주차</a:t>
            </a:r>
            <a:r>
              <a:rPr lang="ko-KR" altLang="en-US" sz="2400" dirty="0"/>
              <a:t> 자정까지 수강이 가능합니다</a:t>
            </a:r>
            <a:r>
              <a:rPr lang="en-US" altLang="ko-KR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sz="2400"/>
              <a:t>예시</a:t>
            </a:r>
            <a:endParaRPr lang="en-US" altLang="ko-KR" sz="2400" dirty="0"/>
          </a:p>
          <a:p>
            <a:pPr>
              <a:buFont typeface="Wingdings" panose="05000000000000000000" pitchFamily="2" charset="2"/>
              <a:buChar char="§"/>
            </a:pPr>
            <a:endParaRPr lang="ko-KR" altLang="en-US" sz="2400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45143" y="798286"/>
            <a:ext cx="11742057" cy="0"/>
          </a:xfrm>
          <a:prstGeom prst="line">
            <a:avLst/>
          </a:prstGeom>
          <a:ln w="6350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9579429" y="16246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광주여자대학교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419199"/>
              </p:ext>
            </p:extLst>
          </p:nvPr>
        </p:nvGraphicFramePr>
        <p:xfrm>
          <a:off x="391885" y="2890000"/>
          <a:ext cx="11248572" cy="22557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251200">
                  <a:extLst>
                    <a:ext uri="{9D8B030D-6E8A-4147-A177-3AD203B41FA5}">
                      <a16:colId xmlns:a16="http://schemas.microsoft.com/office/drawing/2014/main" val="3628515189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98265585"/>
                    </a:ext>
                  </a:extLst>
                </a:gridCol>
                <a:gridCol w="4339772">
                  <a:extLst>
                    <a:ext uri="{9D8B030D-6E8A-4147-A177-3AD203B41FA5}">
                      <a16:colId xmlns:a16="http://schemas.microsoft.com/office/drawing/2014/main" val="1436642112"/>
                    </a:ext>
                  </a:extLst>
                </a:gridCol>
              </a:tblGrid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/>
                        <a:t>주차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/>
                        <a:t>열람시작일</a:t>
                      </a:r>
                      <a:endParaRPr lang="ko-KR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/>
                        <a:t>출석마감일시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1696166"/>
                  </a:ext>
                </a:extLst>
              </a:tr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/>
                        <a:t>1</a:t>
                      </a:r>
                      <a:r>
                        <a:rPr lang="ko-KR" altLang="en-US" sz="2800" b="1" dirty="0"/>
                        <a:t>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/>
                        <a:t>3</a:t>
                      </a:r>
                      <a:r>
                        <a:rPr lang="ko-KR" altLang="en-US" sz="3200" b="1" dirty="0"/>
                        <a:t>월 </a:t>
                      </a:r>
                      <a:r>
                        <a:rPr lang="en-US" altLang="ko-KR" sz="3200" b="1" dirty="0"/>
                        <a:t>2</a:t>
                      </a:r>
                      <a:r>
                        <a:rPr lang="ko-KR" altLang="en-US" sz="3200" b="1" dirty="0"/>
                        <a:t>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월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일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23:59</a:t>
                      </a:r>
                      <a:endParaRPr lang="ko-KR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429567"/>
                  </a:ext>
                </a:extLst>
              </a:tr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/>
                        <a:t>2</a:t>
                      </a:r>
                      <a:r>
                        <a:rPr lang="ko-KR" altLang="en-US" sz="2800" b="1" dirty="0"/>
                        <a:t>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/>
                        <a:t>3</a:t>
                      </a:r>
                      <a:r>
                        <a:rPr lang="ko-KR" altLang="en-US" sz="3200" b="1" dirty="0"/>
                        <a:t>월 </a:t>
                      </a:r>
                      <a:r>
                        <a:rPr lang="en-US" altLang="ko-KR" sz="3200" b="1" dirty="0"/>
                        <a:t>7</a:t>
                      </a:r>
                      <a:r>
                        <a:rPr lang="ko-KR" altLang="en-US" sz="3200" b="1" dirty="0"/>
                        <a:t>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월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14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일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23:59</a:t>
                      </a:r>
                      <a:endParaRPr lang="ko-KR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376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974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483</Words>
  <Application>Microsoft Office PowerPoint</Application>
  <PresentationFormat>와이드스크린</PresentationFormat>
  <Paragraphs>93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HY중고딕</vt:lpstr>
      <vt:lpstr>맑은 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온라인 강의 출결 관련 안내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포털검색 ’광주여자대학교＇또는 URL에 www.kuw.ac.kr를 기입하여 홈페이지 접속 광주여자대학교 홈페이지 상단의 ‘e-Cl</dc:title>
  <dc:creator>admin</dc:creator>
  <cp:lastModifiedBy>User</cp:lastModifiedBy>
  <cp:revision>43</cp:revision>
  <cp:lastPrinted>2020-03-04T08:23:45Z</cp:lastPrinted>
  <dcterms:created xsi:type="dcterms:W3CDTF">2020-03-04T01:02:13Z</dcterms:created>
  <dcterms:modified xsi:type="dcterms:W3CDTF">2021-02-22T01:26:46Z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ItMDgtMDRUMDM6MDE6MjRaIiwicElEIjo0MTk0MzA0LCJ0cmFjZUlkIjoiRkJGQTM0RDQzNTM3NDEyRDlCNjYxMTUzQjcxNTM3Q0EiLCJ1c2VyQ29kZSI6IjEyMjgwNiJ9LCJub2RlMiI6eyJkc2QiOiIwMTAwMDAwMDAwMDAyNjQzIiwibG9nVGltZSI6IjIwMjItMDgtMDRUMDM6MDE6MjRaIiwicElEIjo0MTk0MzA0LCJ0cmFjZUlkIjoiRkJGQTM0RDQzNTM3NDEyRDlCNjYxMTUzQjcxNTM3Q0EiLCJ1c2VyQ29kZSI6IjEyMjgwNiJ9LCJub2RlMyI6eyJkc2QiOiIwMTAwMDAwMDAwMDAyNjQzIiwibG9nVGltZSI6IjIwMjItMDgtMDRUMDM6MDE6MjRaIiwicElEIjo0MTk0MzA0LCJ0cmFjZUlkIjoiRkJGQTM0RDQzNTM3NDEyRDlCNjYxMTUzQjcxNTM3Q0EiLCJ1c2VyQ29kZSI6IjEyMjgwNiJ9LCJub2RlNCI6eyJkc2QiOiIwMTAwMDAwMDAwMDAyNjQzIiwibG9nVGltZSI6IjIwMjItMDgtMDRUMDM6MDE6MjRaIiwicElEIjo0MTk0MzA0LCJ0cmFjZUlkIjoiRkJGQTM0RDQzNTM3NDEyRDlCNjYxMTUzQjcxNTM3Q0EiLCJ1c2VyQ29kZSI6IjEyMjgwNiJ9LCJub2RlNSI6eyJkc2QiOiIwMDAwMDAwMDAwMDAwMDAwIiwibG9nVGltZSI6IjIwMjItMDgtMDRUMDM6MDE6MzFaIiwicElEIjoyMDQ4LCJ0cmFjZUlkIjoiQjkxRTYyMTQ4QkRGNDQyNUJERDY4RUMzNTk3NjE5MkYiLCJ1c2VyQ29kZSI6IjEyMjgwNiJ9LCJub2RlQ291bnQiOjJ9</vt:lpwstr>
  </property>
</Properties>
</file>